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8"/>
  </p:notesMasterIdLst>
  <p:sldIdLst>
    <p:sldId id="3825" r:id="rId5"/>
    <p:sldId id="3830" r:id="rId6"/>
    <p:sldId id="3826" r:id="rId7"/>
    <p:sldId id="3828" r:id="rId8"/>
    <p:sldId id="3827" r:id="rId9"/>
    <p:sldId id="3836" r:id="rId10"/>
    <p:sldId id="3837" r:id="rId11"/>
    <p:sldId id="3838" r:id="rId12"/>
    <p:sldId id="3839" r:id="rId13"/>
    <p:sldId id="3842" r:id="rId14"/>
    <p:sldId id="3841" r:id="rId15"/>
    <p:sldId id="3852" r:id="rId16"/>
    <p:sldId id="3846" r:id="rId17"/>
    <p:sldId id="3851" r:id="rId18"/>
    <p:sldId id="3844" r:id="rId19"/>
    <p:sldId id="3845" r:id="rId20"/>
    <p:sldId id="3847" r:id="rId21"/>
    <p:sldId id="3849" r:id="rId22"/>
    <p:sldId id="3848" r:id="rId23"/>
    <p:sldId id="3850" r:id="rId24"/>
    <p:sldId id="3833" r:id="rId25"/>
    <p:sldId id="3843" r:id="rId26"/>
    <p:sldId id="383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FD397-7200-46F5-9DEC-94E3C9693B1C}" v="609" dt="2022-10-09T01:50:58.380"/>
    <p1510:client id="{A5E8B956-5633-4D17-B7F0-215D82E1B367}" v="2126" dt="2022-10-08T08:23:01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66" autoAdjust="0"/>
  </p:normalViewPr>
  <p:slideViewPr>
    <p:cSldViewPr snapToGrid="0">
      <p:cViewPr varScale="1">
        <p:scale>
          <a:sx n="137" d="100"/>
          <a:sy n="137" d="100"/>
        </p:scale>
        <p:origin x="3324" y="9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  <a:defRPr b="1" spc="20">
              <a:latin typeface="+mj-lt"/>
            </a:defRPr>
          </a:pPr>
          <a:r>
            <a:rPr lang="en-US" sz="1600" b="0" kern="1200" spc="20">
              <a:solidFill>
                <a:prstClr val="black"/>
              </a:solidFill>
              <a:latin typeface="Tw Cen MT"/>
              <a:ea typeface="+mn-ea"/>
              <a:cs typeface="+mn-cs"/>
            </a:rPr>
            <a:t>Rahul Rai</a:t>
          </a:r>
          <a:br>
            <a:rPr lang="en-US" sz="1600" kern="1200">
              <a:solidFill>
                <a:schemeClr val="accent2">
                  <a:lumMod val="75000"/>
                </a:schemeClr>
              </a:solidFill>
            </a:rPr>
          </a:br>
          <a:r>
            <a:rPr lang="en-US" sz="1600" b="0" kern="1200">
              <a:solidFill>
                <a:schemeClr val="accent2">
                  <a:lumMod val="75000"/>
                </a:schemeClr>
              </a:solidFill>
            </a:rPr>
            <a:t>Microsoft Azure MVP</a:t>
          </a:r>
        </a:p>
        <a:p>
          <a:pPr algn="ctr">
            <a:lnSpc>
              <a:spcPct val="100000"/>
            </a:lnSpc>
            <a:spcAft>
              <a:spcPts val="0"/>
            </a:spcAft>
            <a:defRPr b="1" spc="20">
              <a:latin typeface="+mj-lt"/>
            </a:defRPr>
          </a:pPr>
          <a:r>
            <a:rPr lang="en-US" sz="1600" b="0" kern="1200">
              <a:solidFill>
                <a:schemeClr val="accent2">
                  <a:lumMod val="75000"/>
                </a:schemeClr>
              </a:solidFill>
              <a:latin typeface="Tw Cen MT"/>
            </a:rPr>
            <a:t>Group Product Manager</a:t>
          </a:r>
          <a:endParaRPr lang="en-US" sz="1600" b="0" kern="1200">
            <a:solidFill>
              <a:schemeClr val="accent2">
                <a:lumMod val="75000"/>
              </a:schemeClr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600" b="0">
              <a:solidFill>
                <a:schemeClr val="tx1"/>
              </a:solidFill>
              <a:latin typeface="Tw Cen MT"/>
            </a:rPr>
            <a:t>Tarun Pabbi</a:t>
          </a:r>
          <a:br>
            <a:rPr lang="en-US" sz="1600">
              <a:solidFill>
                <a:schemeClr val="tx1"/>
              </a:solidFill>
            </a:rPr>
          </a:br>
          <a:r>
            <a:rPr lang="en-US" sz="1600" b="0">
              <a:solidFill>
                <a:schemeClr val="accent2">
                  <a:lumMod val="75000"/>
                </a:schemeClr>
              </a:solidFill>
              <a:latin typeface="Tw Cen MT"/>
            </a:rPr>
            <a:t>Cloud Solution Architect</a:t>
          </a:r>
          <a:endParaRPr lang="en-US" sz="1600" b="0">
            <a:solidFill>
              <a:schemeClr val="accent2">
                <a:lumMod val="75000"/>
              </a:schemeClr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04C3D52B-B94C-40D2-95FB-AC4DF0A32F6D}">
      <dgm:prSet phldr="0"/>
      <dgm:spPr/>
      <dgm:t>
        <a:bodyPr/>
        <a:lstStyle/>
        <a:p>
          <a:pPr algn="ctr">
            <a:lnSpc>
              <a:spcPct val="100000"/>
            </a:lnSpc>
            <a:defRPr>
              <a:latin typeface="+mj-lt"/>
            </a:defRPr>
          </a:pPr>
          <a:r>
            <a:rPr lang="en-US" b="0" err="1">
              <a:solidFill>
                <a:schemeClr val="accent2">
                  <a:lumMod val="75000"/>
                </a:schemeClr>
              </a:solidFill>
              <a:latin typeface="Tw Cen MT"/>
            </a:rPr>
            <a:t>LogicMonitor</a:t>
          </a:r>
          <a:endParaRPr lang="en-US" b="0">
            <a:solidFill>
              <a:schemeClr val="accent2">
                <a:lumMod val="75000"/>
              </a:schemeClr>
            </a:solidFill>
            <a:latin typeface="Tw Cen MT"/>
          </a:endParaRPr>
        </a:p>
      </dgm:t>
    </dgm:pt>
    <dgm:pt modelId="{D0782A8B-EA5E-4ED4-B84B-645E92C21A97}" type="parTrans" cxnId="{B4CB66F7-566C-4A23-AA78-B9A27C9B68C9}">
      <dgm:prSet/>
      <dgm:spPr/>
      <dgm:t>
        <a:bodyPr/>
        <a:lstStyle/>
        <a:p>
          <a:endParaRPr lang="en-AU"/>
        </a:p>
      </dgm:t>
    </dgm:pt>
    <dgm:pt modelId="{595A0701-D46E-41EE-A4DA-57AE4FCFE2B1}" type="sibTrans" cxnId="{B4CB66F7-566C-4A23-AA78-B9A27C9B68C9}">
      <dgm:prSet/>
      <dgm:spPr/>
      <dgm:t>
        <a:bodyPr/>
        <a:lstStyle/>
        <a:p>
          <a:endParaRPr lang="en-AU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2" custScaleX="108605" custScaleY="108605"/>
      <dgm:spPr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4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4" custLinFactNeighborX="166" custLinFactNeighborY="43916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1" presStyleCnt="2" custScaleX="108605" custScaleY="108605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2" presStyleCnt="4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3" presStyleCnt="4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</dgm:ptLst>
  <dgm:cxnLst>
    <dgm:cxn modelId="{0678F609-712D-47DF-8C0F-C33E2D67EAF3}" type="presOf" srcId="{04C3D52B-B94C-40D2-95FB-AC4DF0A32F6D}" destId="{7D166BBB-55AF-452C-B9A0-94A1EE55FF4F}" srcOrd="0" destOrd="0" presId="urn:microsoft.com/office/officeart/2019/1/layout/PeoplePortraitsList"/>
    <dgm:cxn modelId="{2006CB3D-C13C-4D89-B2AA-2FC92EF2995E}" type="presOf" srcId="{23CA95F9-8BCF-40C1-B842-BCFFD43632F6}" destId="{FDFAF16A-4FD0-49F4-8593-32E9A31A4FF7}" srcOrd="0" destOrd="0" presId="urn:microsoft.com/office/officeart/2019/1/layout/PeoplePortraitsList"/>
    <dgm:cxn modelId="{29CB5EB9-BF25-4CE8-8036-61620EC5119F}" type="presOf" srcId="{DA3F2F2F-B5A8-4CFD-ABCE-1BC48CD913AF}" destId="{9B5C14B8-8D61-4009-9F8C-194486F530F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1" destOrd="0" parTransId="{D4AFA5E0-6624-49A6-B10B-4FFA7483C001}" sibTransId="{038FE749-6004-418E-86C7-7C1B1D7930F4}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B4CB66F7-566C-4A23-AA78-B9A27C9B68C9}" srcId="{23CA95F9-8BCF-40C1-B842-BCFFD43632F6}" destId="{04C3D52B-B94C-40D2-95FB-AC4DF0A32F6D}" srcOrd="0" destOrd="0" parTransId="{D0782A8B-EA5E-4ED4-B84B-645E92C21A97}" sibTransId="{595A0701-D46E-41EE-A4DA-57AE4FCFE2B1}"/>
    <dgm:cxn modelId="{CD6957BF-5D17-49A2-AC89-B12107786C9C}" type="presParOf" srcId="{BF30E86D-EAFC-44CE-B56C-D7C5EC7742F3}" destId="{34A89649-B4A9-4A6F-8793-5A3DB37DDDA6}" srcOrd="0" destOrd="0" presId="urn:microsoft.com/office/officeart/2019/1/layout/PeoplePortraitsList"/>
    <dgm:cxn modelId="{D5777DA2-9CE8-43A6-AC2D-CBE1C291D1B9}" type="presParOf" srcId="{34A89649-B4A9-4A6F-8793-5A3DB37DDDA6}" destId="{FFB9F511-6797-4909-9D3B-89EBC96F25A8}" srcOrd="0" destOrd="0" presId="urn:microsoft.com/office/officeart/2019/1/layout/PeoplePortraitsList"/>
    <dgm:cxn modelId="{91A16F48-CE1E-4FFE-9868-A83B2F5224E9}" type="presParOf" srcId="{34A89649-B4A9-4A6F-8793-5A3DB37DDDA6}" destId="{73073D5B-7ADA-4F8B-AD34-0BE114905A44}" srcOrd="1" destOrd="0" presId="urn:microsoft.com/office/officeart/2019/1/layout/PeoplePortraitsList"/>
    <dgm:cxn modelId="{CA0435A2-FA27-45F6-8015-52BD370017C9}" type="presParOf" srcId="{34A89649-B4A9-4A6F-8793-5A3DB37DDDA6}" destId="{EE33220B-2292-4F19-BD6E-B7F529CD8414}" srcOrd="2" destOrd="0" presId="urn:microsoft.com/office/officeart/2019/1/layout/PeoplePortraitsList"/>
    <dgm:cxn modelId="{892C0EF0-AA03-474F-9E77-56A71E97663C}" type="presParOf" srcId="{34A89649-B4A9-4A6F-8793-5A3DB37DDDA6}" destId="{FDFAF16A-4FD0-49F4-8593-32E9A31A4FF7}" srcOrd="3" destOrd="0" presId="urn:microsoft.com/office/officeart/2019/1/layout/PeoplePortraitsList"/>
    <dgm:cxn modelId="{E8424F13-05C5-4027-8822-BC3DBED50411}" type="presParOf" srcId="{34A89649-B4A9-4A6F-8793-5A3DB37DDDA6}" destId="{EEB88C88-E325-43D0-B163-BFD87C897361}" srcOrd="4" destOrd="0" presId="urn:microsoft.com/office/officeart/2019/1/layout/PeoplePortraitsList"/>
    <dgm:cxn modelId="{91418F8F-0C91-4366-97D8-545D3848A4A4}" type="presParOf" srcId="{34A89649-B4A9-4A6F-8793-5A3DB37DDDA6}" destId="{7D166BBB-55AF-452C-B9A0-94A1EE55FF4F}" srcOrd="5" destOrd="0" presId="urn:microsoft.com/office/officeart/2019/1/layout/PeoplePortraitsList"/>
    <dgm:cxn modelId="{78E5F77B-F5C3-4936-9FD3-E8D994A0267D}" type="presParOf" srcId="{34A89649-B4A9-4A6F-8793-5A3DB37DDDA6}" destId="{860D3358-284A-4827-88CC-2F74FF5A1E56}" srcOrd="6" destOrd="0" presId="urn:microsoft.com/office/officeart/2019/1/layout/PeoplePortraitsList"/>
    <dgm:cxn modelId="{D35A38C6-F864-49D9-BE46-F44A6508B0B7}" type="presParOf" srcId="{BF30E86D-EAFC-44CE-B56C-D7C5EC7742F3}" destId="{0D4A0804-490F-47AA-B7FA-08C890B0D841}" srcOrd="1" destOrd="0" presId="urn:microsoft.com/office/officeart/2019/1/layout/PeoplePortraitsList"/>
    <dgm:cxn modelId="{35F62F6E-37A1-4FA3-AB2F-BE0E5E840F7B}" type="presParOf" srcId="{BF30E86D-EAFC-44CE-B56C-D7C5EC7742F3}" destId="{D5C9CF54-A3DB-4262-A188-C006BBF08A29}" srcOrd="2" destOrd="0" presId="urn:microsoft.com/office/officeart/2019/1/layout/PeoplePortraitsList"/>
    <dgm:cxn modelId="{D8B9BDCA-EFB2-448F-851F-2A76F629E4E3}" type="presParOf" srcId="{D5C9CF54-A3DB-4262-A188-C006BBF08A29}" destId="{EB21A753-DAF6-4914-9F97-D017DE4534D0}" srcOrd="0" destOrd="0" presId="urn:microsoft.com/office/officeart/2019/1/layout/PeoplePortraitsList"/>
    <dgm:cxn modelId="{90AA2962-FD92-47ED-B746-C111F946B2DD}" type="presParOf" srcId="{D5C9CF54-A3DB-4262-A188-C006BBF08A29}" destId="{418E44D8-60E4-4008-9F09-1A652C62E8A6}" srcOrd="1" destOrd="0" presId="urn:microsoft.com/office/officeart/2019/1/layout/PeoplePortraitsList"/>
    <dgm:cxn modelId="{896CC258-71AD-49F0-9CA9-8F82FD4F3286}" type="presParOf" srcId="{D5C9CF54-A3DB-4262-A188-C006BBF08A29}" destId="{51349271-76B0-4CC0-A678-325A9A4D3475}" srcOrd="2" destOrd="0" presId="urn:microsoft.com/office/officeart/2019/1/layout/PeoplePortraitsList"/>
    <dgm:cxn modelId="{1EBF066D-938B-4823-8D8F-ADA99142038C}" type="presParOf" srcId="{D5C9CF54-A3DB-4262-A188-C006BBF08A29}" destId="{9B5C14B8-8D61-4009-9F8C-194486F530FA}" srcOrd="3" destOrd="0" presId="urn:microsoft.com/office/officeart/2019/1/layout/PeoplePortraitsList"/>
    <dgm:cxn modelId="{B803D219-3362-4414-A10C-79ECBCEDEA04}" type="presParOf" srcId="{D5C9CF54-A3DB-4262-A188-C006BBF08A29}" destId="{7C23080D-6185-431F-BAF8-5277AA3C0E29}" srcOrd="4" destOrd="0" presId="urn:microsoft.com/office/officeart/2019/1/layout/PeoplePortraitsList"/>
    <dgm:cxn modelId="{D3646CB5-0061-4D1C-93F4-5CEF7F5909E2}" type="presParOf" srcId="{D5C9CF54-A3DB-4262-A188-C006BBF08A29}" destId="{EE420F84-477D-4635-BEF8-66426E9A259D}" srcOrd="5" destOrd="0" presId="urn:microsoft.com/office/officeart/2019/1/layout/PeoplePortraitsList"/>
    <dgm:cxn modelId="{2DD673A5-859C-4F29-9A83-77F36F889A24}" type="presParOf" srcId="{D5C9CF54-A3DB-4262-A188-C006BBF08A29}" destId="{DB61A93F-5AE0-4A97-AFE4-E1EA7F61D044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3387785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3107572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defRPr b="1" spc="20">
              <a:latin typeface="+mj-lt"/>
            </a:defRPr>
          </a:pPr>
          <a:r>
            <a:rPr lang="en-US" sz="1600" b="0" kern="1200" spc="20">
              <a:solidFill>
                <a:prstClr val="black"/>
              </a:solidFill>
              <a:latin typeface="Tw Cen MT"/>
              <a:ea typeface="+mn-ea"/>
              <a:cs typeface="+mn-cs"/>
            </a:rPr>
            <a:t>Rahul Rai</a:t>
          </a:r>
          <a:br>
            <a:rPr lang="en-US" sz="1600" kern="1200">
              <a:solidFill>
                <a:schemeClr val="accent2">
                  <a:lumMod val="75000"/>
                </a:schemeClr>
              </a:solidFill>
            </a:rPr>
          </a:br>
          <a:r>
            <a:rPr lang="en-US" sz="1600" b="0" kern="1200">
              <a:solidFill>
                <a:schemeClr val="accent2">
                  <a:lumMod val="75000"/>
                </a:schemeClr>
              </a:solidFill>
            </a:rPr>
            <a:t>Microsoft Azure MVP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defRPr b="1" spc="20">
              <a:latin typeface="+mj-lt"/>
            </a:defRPr>
          </a:pPr>
          <a:r>
            <a:rPr lang="en-US" sz="1600" b="0" kern="1200">
              <a:solidFill>
                <a:schemeClr val="accent2">
                  <a:lumMod val="75000"/>
                </a:schemeClr>
              </a:solidFill>
              <a:latin typeface="Tw Cen MT"/>
            </a:rPr>
            <a:t>Group Product Manager</a:t>
          </a:r>
          <a:endParaRPr lang="en-US" sz="1600" b="0" kern="1200">
            <a:solidFill>
              <a:schemeClr val="accent2">
                <a:lumMod val="75000"/>
              </a:schemeClr>
            </a:solidFill>
            <a:latin typeface="+mn-lt"/>
          </a:endParaRPr>
        </a:p>
      </dsp:txBody>
      <dsp:txXfrm>
        <a:off x="3107572" y="2951374"/>
        <a:ext cx="2389225" cy="487484"/>
      </dsp:txXfrm>
    </dsp:sp>
    <dsp:sp modelId="{7D166BBB-55AF-452C-B9A0-94A1EE55FF4F}">
      <dsp:nvSpPr>
        <dsp:cNvPr id="0" name=""/>
        <dsp:cNvSpPr/>
      </dsp:nvSpPr>
      <dsp:spPr>
        <a:xfrm>
          <a:off x="3111538" y="3682239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>
              <a:latin typeface="+mj-lt"/>
            </a:defRPr>
          </a:pPr>
          <a:r>
            <a:rPr lang="en-US" sz="1300" b="0" kern="1200" err="1">
              <a:solidFill>
                <a:schemeClr val="accent2">
                  <a:lumMod val="75000"/>
                </a:schemeClr>
              </a:solidFill>
              <a:latin typeface="Tw Cen MT"/>
            </a:rPr>
            <a:t>LogicMonitor</a:t>
          </a:r>
          <a:endParaRPr lang="en-US" sz="1300" b="0" kern="1200">
            <a:solidFill>
              <a:schemeClr val="accent2">
                <a:lumMod val="75000"/>
              </a:schemeClr>
            </a:solidFill>
            <a:latin typeface="Tw Cen MT"/>
          </a:endParaRPr>
        </a:p>
      </dsp:txBody>
      <dsp:txXfrm>
        <a:off x="3111538" y="3682239"/>
        <a:ext cx="2389225" cy="603915"/>
      </dsp:txXfrm>
    </dsp:sp>
    <dsp:sp modelId="{418E44D8-60E4-4008-9F09-1A652C62E8A6}">
      <dsp:nvSpPr>
        <dsp:cNvPr id="0" name=""/>
        <dsp:cNvSpPr/>
      </dsp:nvSpPr>
      <dsp:spPr>
        <a:xfrm>
          <a:off x="6195126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4913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b="0" kern="1200">
              <a:solidFill>
                <a:schemeClr val="tx1"/>
              </a:solidFill>
              <a:latin typeface="Tw Cen MT"/>
            </a:rPr>
            <a:t>Tarun Pabbi</a:t>
          </a:r>
          <a:br>
            <a:rPr lang="en-US" sz="1600" kern="1200">
              <a:solidFill>
                <a:schemeClr val="tx1"/>
              </a:solidFill>
            </a:rPr>
          </a:br>
          <a:r>
            <a:rPr lang="en-US" sz="1600" b="0" kern="1200">
              <a:solidFill>
                <a:schemeClr val="accent2">
                  <a:lumMod val="75000"/>
                </a:schemeClr>
              </a:solidFill>
              <a:latin typeface="Tw Cen MT"/>
            </a:rPr>
            <a:t>Cloud Solution Architect</a:t>
          </a:r>
          <a:endParaRPr lang="en-US" sz="1600" b="0" kern="1200">
            <a:solidFill>
              <a:schemeClr val="accent2">
                <a:lumMod val="75000"/>
              </a:schemeClr>
            </a:solidFill>
            <a:latin typeface="+mn-lt"/>
          </a:endParaRPr>
        </a:p>
      </dsp:txBody>
      <dsp:txXfrm>
        <a:off x="5914913" y="2951374"/>
        <a:ext cx="2389225" cy="487484"/>
      </dsp:txXfrm>
    </dsp:sp>
    <dsp:sp modelId="{EE420F84-477D-4635-BEF8-66426E9A259D}">
      <dsp:nvSpPr>
        <dsp:cNvPr id="0" name=""/>
        <dsp:cNvSpPr/>
      </dsp:nvSpPr>
      <dsp:spPr>
        <a:xfrm>
          <a:off x="6251818" y="2539746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1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2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8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8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73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74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64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38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94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53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2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43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96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4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5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4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7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577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.teracy.com/2017/06/15/how-to-extend-teracy-dev-to-work-with-kubernete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https://learn.microsoft.com/en-us/azure/aks/open-service-mesh-about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smi-spec.io/" TargetMode="External"/><Relationship Id="rId4" Type="http://schemas.openxmlformats.org/officeDocument/2006/relationships/hyperlink" Target="https://openservicemesh.io/" TargetMode="External"/><Relationship Id="rId9" Type="http://schemas.openxmlformats.org/officeDocument/2006/relationships/hyperlink" Target="https://bit.ly/osm-cc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29.svg"/><Relationship Id="rId4" Type="http://schemas.openxmlformats.org/officeDocument/2006/relationships/hyperlink" Target="https://librewiki.net/wiki/%ED%8A%B8%EC%9C%84%ED%84%B0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701" y="2743200"/>
            <a:ext cx="7371332" cy="2386584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</a:rPr>
              <a:t>Open Service Mesh </a:t>
            </a:r>
            <a:r>
              <a:rPr lang="en-US">
                <a:solidFill>
                  <a:srgbClr val="FFFFFF"/>
                </a:solidFill>
              </a:rPr>
              <a:t>Crash Course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Rahul Rai</a:t>
            </a:r>
          </a:p>
          <a:p>
            <a:r>
              <a:rPr lang="en-US">
                <a:solidFill>
                  <a:srgbClr val="FFFFFF"/>
                </a:solidFill>
              </a:rPr>
              <a:t>Tarun Pabbi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Service Mesh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Simple to understand and contribute to</a:t>
            </a:r>
          </a:p>
          <a:p>
            <a:r>
              <a:rPr lang="en-US"/>
              <a:t>Effortless to install, maintain, and operate</a:t>
            </a:r>
          </a:p>
          <a:p>
            <a:r>
              <a:rPr lang="en-US"/>
              <a:t>Painless to troubleshoot</a:t>
            </a:r>
          </a:p>
          <a:p>
            <a:r>
              <a:rPr lang="en-US"/>
              <a:t>Easy to configure via Service Mesh Interface (SMI)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8308FB8-BF1D-4A74-A1EF-7AAFDF7E2AE9}"/>
              </a:ext>
            </a:extLst>
          </p:cNvPr>
          <p:cNvSpPr txBox="1">
            <a:spLocks/>
          </p:cNvSpPr>
          <p:nvPr/>
        </p:nvSpPr>
        <p:spPr>
          <a:xfrm>
            <a:off x="8287473" y="5897482"/>
            <a:ext cx="2379359" cy="561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openservicemesh.io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53D5D-68B3-C0FD-A6D8-ED7C09F1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832" y="1146858"/>
            <a:ext cx="4564284" cy="45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1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Mesh 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standard interface for service meshes on Kubernetes</a:t>
            </a:r>
          </a:p>
          <a:p>
            <a:r>
              <a:rPr lang="en-US"/>
              <a:t>A basic feature set of the most common service mesh use cases</a:t>
            </a:r>
          </a:p>
          <a:p>
            <a:r>
              <a:rPr lang="en-US"/>
              <a:t>Flexibility to support new service mesh capabilities over time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8308FB8-BF1D-4A74-A1EF-7AAFDF7E2AE9}"/>
              </a:ext>
            </a:extLst>
          </p:cNvPr>
          <p:cNvSpPr txBox="1">
            <a:spLocks/>
          </p:cNvSpPr>
          <p:nvPr/>
        </p:nvSpPr>
        <p:spPr>
          <a:xfrm>
            <a:off x="8695592" y="5897482"/>
            <a:ext cx="1971240" cy="561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smi-spec.io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6DE1C-E11B-9171-DA62-728C52A67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12" y="1354306"/>
            <a:ext cx="4695793" cy="44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Envoy &amp; OSM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727582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“Envoy is an open-source edge and service proxy designed for cloud-native applications”</a:t>
            </a:r>
          </a:p>
          <a:p>
            <a:pPr algn="r"/>
            <a:r>
              <a:rPr lang="en-US" i="1"/>
              <a:t> envoyproxy.io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80F4B-2EB3-7EE8-9D7F-45E5166B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6" y="1336876"/>
            <a:ext cx="5740700" cy="4694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6AE4C-C8F9-97D4-90D6-F7B33011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99423">
            <a:off x="1396301" y="3648886"/>
            <a:ext cx="2753448" cy="23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Parts of Envoy’s Configuration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71B6A2D-6966-EA17-D6BC-5D0980D08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8" b="4640"/>
          <a:stretch/>
        </p:blipFill>
        <p:spPr>
          <a:xfrm>
            <a:off x="1574769" y="1538463"/>
            <a:ext cx="9042461" cy="48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7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OSM AKS Add-on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32644-BD6C-358A-E7ED-98CE5B458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2" t="9847" r="4093" b="8680"/>
          <a:stretch/>
        </p:blipFill>
        <p:spPr>
          <a:xfrm>
            <a:off x="539496" y="2669931"/>
            <a:ext cx="4736124" cy="1881554"/>
          </a:xfrm>
          <a:prstGeom prst="rect">
            <a:avLst/>
          </a:prstGeom>
        </p:spPr>
      </p:pic>
      <p:pic>
        <p:nvPicPr>
          <p:cNvPr id="11" name="Untitled video (1)">
            <a:hlinkClick r:id="" action="ppaction://media"/>
            <a:extLst>
              <a:ext uri="{FF2B5EF4-FFF2-40B4-BE49-F238E27FC236}">
                <a16:creationId xmlns:a16="http://schemas.microsoft.com/office/drawing/2014/main" id="{9DEF620E-360E-6337-242B-3402857D1E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258" b="6733"/>
          <a:stretch/>
        </p:blipFill>
        <p:spPr>
          <a:xfrm>
            <a:off x="5700932" y="876721"/>
            <a:ext cx="6148754" cy="5349942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0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502" y="1480865"/>
            <a:ext cx="6524996" cy="2514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Demonstrations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1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73755F-9D88-A06C-A66C-4408165D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9508"/>
            <a:ext cx="5945569" cy="4487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Overview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Applications deployed to Kubernetes with Envoy sidecars</a:t>
            </a:r>
          </a:p>
          <a:p>
            <a:endParaRPr lang="en-US" sz="2400"/>
          </a:p>
          <a:p>
            <a:r>
              <a:rPr lang="en-US" sz="2400"/>
              <a:t>Exposed UIs through NGINX Ingress</a:t>
            </a:r>
          </a:p>
          <a:p>
            <a:endParaRPr lang="en-US" sz="2400"/>
          </a:p>
          <a:p>
            <a:r>
              <a:rPr lang="en-US" sz="2400" b="1"/>
              <a:t>Patterns</a:t>
            </a:r>
            <a:endParaRPr lang="en-US" sz="2400"/>
          </a:p>
          <a:p>
            <a:pPr marL="457200" indent="-457200">
              <a:buAutoNum type="arabicPeriod"/>
            </a:pPr>
            <a:r>
              <a:rPr lang="en-US" sz="2400"/>
              <a:t>SMI traffic policy</a:t>
            </a:r>
          </a:p>
          <a:p>
            <a:pPr marL="457200" indent="-457200">
              <a:buAutoNum type="arabicPeriod"/>
            </a:pPr>
            <a:r>
              <a:rPr lang="en-US" sz="2400"/>
              <a:t>Traffic splitting</a:t>
            </a:r>
          </a:p>
          <a:p>
            <a:pPr marL="457200" indent="-457200">
              <a:buAutoNum type="arabicPeriod"/>
            </a:pPr>
            <a:r>
              <a:rPr lang="en-US" sz="2400"/>
              <a:t>Egress management</a:t>
            </a:r>
          </a:p>
          <a:p>
            <a:pPr marL="457200" indent="-457200">
              <a:buAutoNum type="arabicPeriod"/>
            </a:pPr>
            <a:r>
              <a:rPr lang="en-US" sz="240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872652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757D8B-9CE0-B151-3202-DCAE56AA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298" y="1424753"/>
            <a:ext cx="5925140" cy="4471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SMI Traffic Policy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Enable flow of traffic between services</a:t>
            </a:r>
          </a:p>
          <a:p>
            <a:endParaRPr lang="en-US" sz="2400"/>
          </a:p>
          <a:p>
            <a:r>
              <a:rPr lang="en-US" sz="2400"/>
              <a:t>Use permissive traffic policy mode to allow traffic by default</a:t>
            </a:r>
          </a:p>
        </p:txBody>
      </p:sp>
    </p:spTree>
    <p:extLst>
      <p:ext uri="{BB962C8B-B14F-4D97-AF65-F5344CB8AC3E}">
        <p14:creationId xmlns:p14="http://schemas.microsoft.com/office/powerpoint/2010/main" val="22321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73755F-9D88-A06C-A66C-4408165D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9508"/>
            <a:ext cx="5945569" cy="4487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Splitting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Enable balancing of traffic between different versions of the Bookstore service</a:t>
            </a:r>
          </a:p>
          <a:p>
            <a:endParaRPr lang="en-US" sz="2400"/>
          </a:p>
          <a:p>
            <a:r>
              <a:rPr lang="en-US" sz="2400"/>
              <a:t>Key use cases:</a:t>
            </a:r>
          </a:p>
          <a:p>
            <a:pPr marL="457200" indent="-457200">
              <a:buAutoNum type="arabicPeriod"/>
            </a:pPr>
            <a:r>
              <a:rPr lang="en-US" sz="2400"/>
              <a:t>A/B testing</a:t>
            </a:r>
          </a:p>
          <a:p>
            <a:pPr marL="457200" indent="-457200">
              <a:buAutoNum type="arabicPeriod"/>
            </a:pPr>
            <a:r>
              <a:rPr lang="en-US" sz="2400"/>
              <a:t>Canary rollouts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20474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Egress Management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Use the Egress policy to control access to services outside the mesh</a:t>
            </a:r>
          </a:p>
          <a:p>
            <a:endParaRPr lang="en-US" sz="2400"/>
          </a:p>
          <a:p>
            <a:r>
              <a:rPr lang="en-US" sz="2400"/>
              <a:t>Can manage:</a:t>
            </a:r>
          </a:p>
          <a:p>
            <a:pPr marL="457200" indent="-457200">
              <a:buAutoNum type="arabicPeriod"/>
            </a:pPr>
            <a:r>
              <a:rPr lang="en-US" sz="2400"/>
              <a:t>Access to the Internet</a:t>
            </a:r>
          </a:p>
          <a:p>
            <a:pPr marL="457200" indent="-457200">
              <a:buAutoNum type="arabicPeriod"/>
            </a:pPr>
            <a:r>
              <a:rPr lang="en-US" sz="2400"/>
              <a:t>Access to the services external to the service mesh</a:t>
            </a:r>
          </a:p>
          <a:p>
            <a:endParaRPr lang="en-US" sz="240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1AE788-24B9-95C0-D53A-119C9811B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84"/>
          <a:stretch/>
        </p:blipFill>
        <p:spPr>
          <a:xfrm>
            <a:off x="8767762" y="1057214"/>
            <a:ext cx="2428875" cy="47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5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Team Smart Art Graphic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239550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Observability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Metrics</a:t>
            </a:r>
            <a:r>
              <a:rPr lang="en-US" sz="2400"/>
              <a:t>: Proxy and OSM control plane Prometheus metrics</a:t>
            </a:r>
          </a:p>
          <a:p>
            <a:endParaRPr lang="en-US" sz="2400"/>
          </a:p>
          <a:p>
            <a:r>
              <a:rPr lang="en-US" sz="2400" b="1"/>
              <a:t>Traces</a:t>
            </a:r>
            <a:r>
              <a:rPr lang="en-US" sz="2400"/>
              <a:t>: Tracing with Jaeger</a:t>
            </a:r>
          </a:p>
          <a:p>
            <a:endParaRPr lang="en-US" sz="2400"/>
          </a:p>
          <a:p>
            <a:r>
              <a:rPr lang="en-US" sz="2400" b="1"/>
              <a:t>Logs</a:t>
            </a:r>
            <a:r>
              <a:rPr lang="en-US" sz="2400"/>
              <a:t>: Diagnostic logs from the OSM control plane</a:t>
            </a: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AC34879-0040-FB07-7871-C689F50C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46" y="1655884"/>
            <a:ext cx="5728527" cy="35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3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800"/>
              <a:t>Use of Service Mesh in Microservices architecture</a:t>
            </a:r>
          </a:p>
          <a:p>
            <a:endParaRPr lang="en-US" sz="2800"/>
          </a:p>
          <a:p>
            <a:r>
              <a:rPr lang="en-US" sz="2800"/>
              <a:t>Sidecar pattern</a:t>
            </a:r>
          </a:p>
          <a:p>
            <a:endParaRPr lang="en-US" sz="2800"/>
          </a:p>
          <a:p>
            <a:r>
              <a:rPr lang="en-US" sz="2800"/>
              <a:t>Envoy's role in OSM</a:t>
            </a:r>
          </a:p>
          <a:p>
            <a:endParaRPr lang="en-US" sz="2800"/>
          </a:p>
          <a:p>
            <a:r>
              <a:rPr lang="en-US" sz="2800"/>
              <a:t>SMI APIs</a:t>
            </a:r>
          </a:p>
          <a:p>
            <a:endParaRPr lang="en-US" sz="2800"/>
          </a:p>
          <a:p>
            <a:r>
              <a:rPr lang="en-US" sz="2800"/>
              <a:t>OSM patterns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323" b="7323"/>
          <a:stretch/>
        </p:blipFill>
        <p:spPr>
          <a:xfrm>
            <a:off x="6261609" y="0"/>
            <a:ext cx="3519311" cy="300790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7" b="417"/>
          <a:stretch/>
        </p:blipFill>
        <p:spPr>
          <a:xfrm>
            <a:off x="8444977" y="3247635"/>
            <a:ext cx="3747022" cy="3610365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Open Service Mesh AKS add-on</a:t>
            </a:r>
            <a:endParaRPr lang="en-US" dirty="0"/>
          </a:p>
          <a:p>
            <a:r>
              <a:rPr lang="en-US" dirty="0">
                <a:hlinkClick r:id="rId4"/>
              </a:rPr>
              <a:t>Open Service Mesh</a:t>
            </a:r>
            <a:endParaRPr lang="en-US" dirty="0"/>
          </a:p>
          <a:p>
            <a:r>
              <a:rPr lang="en-US" dirty="0">
                <a:hlinkClick r:id="rId5"/>
              </a:rPr>
              <a:t>Service Mesh Interface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AE23B7-35A0-4E52-3407-E86CAF021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38" y="3968527"/>
            <a:ext cx="2495550" cy="18383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814790-E58C-7E26-80B5-C2B88A9237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741"/>
          <a:stretch/>
        </p:blipFill>
        <p:spPr>
          <a:xfrm>
            <a:off x="6777681" y="798832"/>
            <a:ext cx="5020273" cy="5215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8A0692-F4FF-CF7A-AA6C-74A6E74238AA}"/>
              </a:ext>
            </a:extLst>
          </p:cNvPr>
          <p:cNvSpPr txBox="1"/>
          <p:nvPr/>
        </p:nvSpPr>
        <p:spPr>
          <a:xfrm>
            <a:off x="8276968" y="5752630"/>
            <a:ext cx="270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0" i="0" u="none" strike="noStrike" dirty="0">
                <a:solidFill>
                  <a:srgbClr val="273144"/>
                </a:solidFill>
                <a:effectLst/>
                <a:latin typeface="Avenir Next LT Pro (Body)"/>
                <a:hlinkClick r:id="rId9"/>
              </a:rPr>
              <a:t>bit.ly/osm-cc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01613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23</a:t>
            </a:fld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660" y="3547872"/>
            <a:ext cx="4709160" cy="1755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"/>
              </a:lnSpc>
            </a:pPr>
            <a:r>
              <a:rPr lang="en-US" b="1"/>
              <a:t>Rahul Rai		Tarun Pabbi</a:t>
            </a:r>
          </a:p>
          <a:p>
            <a:pPr>
              <a:lnSpc>
                <a:spcPct val="10000"/>
              </a:lnSpc>
              <a:spcBef>
                <a:spcPts val="3000"/>
              </a:spcBef>
            </a:pPr>
            <a:r>
              <a:rPr lang="en-US" sz="1800">
                <a:solidFill>
                  <a:srgbClr val="0070C0"/>
                </a:solidFill>
              </a:rPr>
              <a:t>@rahulrai_in 		@tarunpabbi7</a:t>
            </a:r>
          </a:p>
          <a:p>
            <a:pPr>
              <a:lnSpc>
                <a:spcPct val="10000"/>
              </a:lnSpc>
              <a:spcBef>
                <a:spcPts val="3000"/>
              </a:spcBef>
            </a:pPr>
            <a:r>
              <a:rPr lang="en-US" sz="1800">
                <a:solidFill>
                  <a:srgbClr val="0070C0"/>
                </a:solidFill>
              </a:rPr>
              <a:t>thecloudblog.net		tarunpabbi.com</a:t>
            </a:r>
          </a:p>
        </p:txBody>
      </p:sp>
      <p:pic>
        <p:nvPicPr>
          <p:cNvPr id="25" name="Picture 24" descr="A picture containing ax, vector graphics, silhouette&#10;&#10;Description automatically generated">
            <a:extLst>
              <a:ext uri="{FF2B5EF4-FFF2-40B4-BE49-F238E27FC236}">
                <a16:creationId xmlns:a16="http://schemas.microsoft.com/office/drawing/2014/main" id="{063F5EA8-CF40-6253-E806-333B46F92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59125" y="3809698"/>
            <a:ext cx="348224" cy="348224"/>
          </a:xfrm>
          <a:prstGeom prst="rect">
            <a:avLst/>
          </a:prstGeom>
        </p:spPr>
      </p:pic>
      <p:pic>
        <p:nvPicPr>
          <p:cNvPr id="26" name="Picture 25" descr="A picture containing ax, vector graphics, silhouette&#10;&#10;Description automatically generated">
            <a:extLst>
              <a:ext uri="{FF2B5EF4-FFF2-40B4-BE49-F238E27FC236}">
                <a16:creationId xmlns:a16="http://schemas.microsoft.com/office/drawing/2014/main" id="{8F367BE1-11B8-0D51-8A86-DA01C3CC4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80411" y="3809698"/>
            <a:ext cx="348224" cy="3482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7A692-931D-7D95-EB80-A1BC1F684602}"/>
              </a:ext>
            </a:extLst>
          </p:cNvPr>
          <p:cNvSpPr/>
          <p:nvPr/>
        </p:nvSpPr>
        <p:spPr>
          <a:xfrm>
            <a:off x="6650738" y="1424260"/>
            <a:ext cx="1828799" cy="1828799"/>
          </a:xfrm>
          <a:prstGeom prst="ellipse">
            <a:avLst/>
          </a:prstGeom>
          <a:blipFill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C0050F-7FB4-DB56-6790-FB2416A62D9C}"/>
              </a:ext>
            </a:extLst>
          </p:cNvPr>
          <p:cNvSpPr/>
          <p:nvPr/>
        </p:nvSpPr>
        <p:spPr>
          <a:xfrm>
            <a:off x="9507349" y="1424259"/>
            <a:ext cx="1828799" cy="1828799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3803405"/>
              <a:satOff val="-76511"/>
              <a:lumOff val="-27451"/>
              <a:alphaOff val="0"/>
            </a:schemeClr>
          </a:effectRef>
          <a:fontRef idx="minor">
            <a:schemeClr val="lt1"/>
          </a:fontRef>
        </p:style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ACF6046-5983-BE64-DFF9-0B4D61899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244" y="4103065"/>
            <a:ext cx="498416" cy="49841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B50C249-C36E-3A2B-83BD-72EF9D9CD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32538" y="4051574"/>
            <a:ext cx="601398" cy="6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096" y="1527048"/>
            <a:ext cx="5731552" cy="3931920"/>
          </a:xfrm>
        </p:spPr>
        <p:txBody>
          <a:bodyPr/>
          <a:lstStyle/>
          <a:p>
            <a:r>
              <a:rPr lang="en-US"/>
              <a:t>Value Proposition of Service Mesh</a:t>
            </a:r>
          </a:p>
          <a:p>
            <a:endParaRPr lang="en-US"/>
          </a:p>
          <a:p>
            <a:r>
              <a:rPr lang="en-US"/>
              <a:t>Open Service Mesh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Introduction to Service Mesh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Introduction &amp; Architecture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Service Mesh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Moves operational responsibilities to the infrastructure layer</a:t>
            </a:r>
          </a:p>
          <a:p>
            <a:endParaRPr lang="en-US"/>
          </a:p>
          <a:p>
            <a:r>
              <a:rPr lang="en-US"/>
              <a:t>Provides capabilities like: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Encrypt east-west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Traffic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Canary rollouts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Observability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B84-B26E-751B-100C-946FC259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66" y="1691004"/>
            <a:ext cx="5840564" cy="44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Control Plane </a:t>
            </a:r>
            <a:r>
              <a:rPr lang="en-US" b="0"/>
              <a:t>manages the service mesh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UI or API interface</a:t>
            </a:r>
          </a:p>
          <a:p>
            <a:r>
              <a:rPr lang="en-US"/>
              <a:t>Manages the rule &amp; policy definitions</a:t>
            </a:r>
          </a:p>
          <a:p>
            <a:r>
              <a:rPr lang="en-US"/>
              <a:t>Manages security controls such as strong identity and certs for </a:t>
            </a:r>
            <a:r>
              <a:rPr lang="en-US" err="1"/>
              <a:t>mTLS</a:t>
            </a:r>
            <a:endParaRPr lang="en-US"/>
          </a:p>
          <a:p>
            <a:r>
              <a:rPr lang="en-US"/>
              <a:t>Aggregates metrics &amp;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Data Plane </a:t>
            </a:r>
            <a:r>
              <a:rPr lang="en-US" b="0"/>
              <a:t>is a proxy that is injected as a sidecar to the workload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5CD03-9B40-4AA4-B6AB-5B38436AB9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/>
              <a:t>Controls network traffic in &amp; out of the workload pod</a:t>
            </a:r>
          </a:p>
          <a:p>
            <a:r>
              <a:rPr lang="en-US" sz="2400"/>
              <a:t>Can be configured to</a:t>
            </a:r>
            <a:r>
              <a:rPr lang="en-US"/>
              <a:t>:</a:t>
            </a:r>
          </a:p>
          <a:p>
            <a:pPr lvl="1"/>
            <a:r>
              <a:rPr lang="en-US"/>
              <a:t>Secure traffic via </a:t>
            </a:r>
            <a:r>
              <a:rPr lang="en-US" err="1"/>
              <a:t>mTLS</a:t>
            </a:r>
            <a:endParaRPr lang="en-US"/>
          </a:p>
          <a:p>
            <a:pPr lvl="1"/>
            <a:r>
              <a:rPr lang="en-US"/>
              <a:t>Dynamically route traffic</a:t>
            </a:r>
          </a:p>
          <a:p>
            <a:pPr lvl="1"/>
            <a:r>
              <a:rPr lang="en-US"/>
              <a:t>Apply traffic policies</a:t>
            </a:r>
          </a:p>
          <a:p>
            <a:pPr lvl="1"/>
            <a:r>
              <a:rPr lang="en-US"/>
              <a:t>Collect metrics and traces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070CA-C1AF-9BD6-CCCE-8C33E6317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9848"/>
          <a:stretch/>
        </p:blipFill>
        <p:spPr>
          <a:xfrm>
            <a:off x="2812699" y="1397105"/>
            <a:ext cx="605982" cy="485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88F6B-CFF2-4953-112A-B10232B4C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877"/>
          <a:stretch/>
        </p:blipFill>
        <p:spPr>
          <a:xfrm>
            <a:off x="8460803" y="1421518"/>
            <a:ext cx="605982" cy="4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01719-0C50-DBB2-240B-C8F4C163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35" y="1527682"/>
            <a:ext cx="9010529" cy="43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9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Adds complexity to the architecture</a:t>
            </a:r>
          </a:p>
          <a:p>
            <a:endParaRPr lang="en-US"/>
          </a:p>
          <a:p>
            <a:r>
              <a:rPr lang="en-US"/>
              <a:t>Requires expertise in addition to K8s</a:t>
            </a:r>
          </a:p>
          <a:p>
            <a:endParaRPr lang="en-US"/>
          </a:p>
          <a:p>
            <a:r>
              <a:rPr lang="en-US"/>
              <a:t>Adds a little latency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4AF288-1EB3-A303-B2EC-7AECBE395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24351"/>
          <a:stretch/>
        </p:blipFill>
        <p:spPr>
          <a:xfrm>
            <a:off x="9171582" y="1280324"/>
            <a:ext cx="1853977" cy="14025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0CC2F-F268-E945-376F-68D3ABDB01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7580"/>
          <a:stretch/>
        </p:blipFill>
        <p:spPr>
          <a:xfrm>
            <a:off x="7634568" y="2579661"/>
            <a:ext cx="1952063" cy="16088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2F8568-38A6-9D3B-E255-8B890B894A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22094"/>
          <a:stretch/>
        </p:blipFill>
        <p:spPr>
          <a:xfrm>
            <a:off x="9193767" y="4085360"/>
            <a:ext cx="1800270" cy="14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502" y="1480865"/>
            <a:ext cx="6524996" cy="2514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Open Service Mesh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6404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{434BAE87-6362-4225-BC09-1BE4ABF41955}tf78504181_win32</Template>
  <TotalTime>299</TotalTime>
  <Words>531</Words>
  <Application>Microsoft Office PowerPoint</Application>
  <PresentationFormat>Widescreen</PresentationFormat>
  <Paragraphs>169</Paragraphs>
  <Slides>23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Next LT Pro</vt:lpstr>
      <vt:lpstr>Avenir Next LT Pro (Body)</vt:lpstr>
      <vt:lpstr>Calibri</vt:lpstr>
      <vt:lpstr>Tw Cen MT</vt:lpstr>
      <vt:lpstr>ShapesVTI</vt:lpstr>
      <vt:lpstr>Open Service Mesh Crash Course</vt:lpstr>
      <vt:lpstr>PowerPoint Presentation</vt:lpstr>
      <vt:lpstr>Agenda</vt:lpstr>
      <vt:lpstr>Introduction to Service Mesh</vt:lpstr>
      <vt:lpstr>A Service Mesh</vt:lpstr>
      <vt:lpstr>Architecture</vt:lpstr>
      <vt:lpstr>Architecture</vt:lpstr>
      <vt:lpstr>Limitations</vt:lpstr>
      <vt:lpstr>Open Service Mesh</vt:lpstr>
      <vt:lpstr>Open Service Mesh</vt:lpstr>
      <vt:lpstr>Service Mesh Interface</vt:lpstr>
      <vt:lpstr>Envoy &amp; OSM</vt:lpstr>
      <vt:lpstr>Key Parts of Envoy’s Configuration</vt:lpstr>
      <vt:lpstr>OSM AKS Add-on</vt:lpstr>
      <vt:lpstr>Demonstrations</vt:lpstr>
      <vt:lpstr>Application Overview</vt:lpstr>
      <vt:lpstr>SMI Traffic Policy</vt:lpstr>
      <vt:lpstr>Traffic Splitting</vt:lpstr>
      <vt:lpstr>Egress Management</vt:lpstr>
      <vt:lpstr>Observability</vt:lpstr>
      <vt:lpstr>Summary</vt:lpstr>
      <vt:lpstr>Resources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</dc:title>
  <dc:creator>Rahul Rai</dc:creator>
  <cp:lastModifiedBy>Rahul Rai</cp:lastModifiedBy>
  <cp:revision>3</cp:revision>
  <dcterms:created xsi:type="dcterms:W3CDTF">2022-08-15T03:10:24Z</dcterms:created>
  <dcterms:modified xsi:type="dcterms:W3CDTF">2022-10-10T06:42:08Z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